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6" r:id="rId4"/>
    <p:sldId id="260" r:id="rId5"/>
    <p:sldId id="263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8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BA21-4B52-4517-AA3D-2C2BEA10F4E3}" type="datetimeFigureOut">
              <a:rPr lang="cs-CZ" smtClean="0"/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C9FE-BC87-4AF3-9599-E1FC3C07A9A4}" type="slidenum">
              <a:rPr lang="cs-CZ" smtClean="0"/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  <a:endParaRPr lang="cs-CZ" smtClean="0"/>
          </a:p>
          <a:p>
            <a:pPr lvl="1"/>
            <a:r>
              <a:rPr lang="cs-CZ" smtClean="0"/>
              <a:t>Druhá úroveň</a:t>
            </a:r>
            <a:endParaRPr lang="cs-CZ" smtClean="0"/>
          </a:p>
          <a:p>
            <a:pPr lvl="2"/>
            <a:r>
              <a:rPr lang="cs-CZ" smtClean="0"/>
              <a:t>Třetí úroveň</a:t>
            </a:r>
            <a:endParaRPr lang="cs-CZ" smtClean="0"/>
          </a:p>
          <a:p>
            <a:pPr lvl="3"/>
            <a:r>
              <a:rPr lang="cs-CZ" smtClean="0"/>
              <a:t>Čtvrtá úroveň</a:t>
            </a:r>
            <a:endParaRPr lang="cs-CZ" smtClean="0"/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BA21-4B52-4517-AA3D-2C2BEA10F4E3}" type="datetimeFigureOut">
              <a:rPr lang="cs-CZ" smtClean="0"/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C9FE-BC87-4AF3-9599-E1FC3C07A9A4}" type="slidenum">
              <a:rPr lang="cs-CZ" smtClean="0"/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  <a:endParaRPr lang="cs-CZ" smtClean="0"/>
          </a:p>
          <a:p>
            <a:pPr lvl="1"/>
            <a:r>
              <a:rPr lang="cs-CZ" smtClean="0"/>
              <a:t>Druhá úroveň</a:t>
            </a:r>
            <a:endParaRPr lang="cs-CZ" smtClean="0"/>
          </a:p>
          <a:p>
            <a:pPr lvl="2"/>
            <a:r>
              <a:rPr lang="cs-CZ" smtClean="0"/>
              <a:t>Třetí úroveň</a:t>
            </a:r>
            <a:endParaRPr lang="cs-CZ" smtClean="0"/>
          </a:p>
          <a:p>
            <a:pPr lvl="3"/>
            <a:r>
              <a:rPr lang="cs-CZ" smtClean="0"/>
              <a:t>Čtvrtá úroveň</a:t>
            </a:r>
            <a:endParaRPr lang="cs-CZ" smtClean="0"/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BA21-4B52-4517-AA3D-2C2BEA10F4E3}" type="datetimeFigureOut">
              <a:rPr lang="cs-CZ" smtClean="0"/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C9FE-BC87-4AF3-9599-E1FC3C07A9A4}" type="slidenum">
              <a:rPr lang="cs-CZ" smtClean="0"/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  <a:endParaRPr lang="cs-CZ" smtClean="0"/>
          </a:p>
          <a:p>
            <a:pPr lvl="1"/>
            <a:r>
              <a:rPr lang="cs-CZ" smtClean="0"/>
              <a:t>Druhá úroveň</a:t>
            </a:r>
            <a:endParaRPr lang="cs-CZ" smtClean="0"/>
          </a:p>
          <a:p>
            <a:pPr lvl="2"/>
            <a:r>
              <a:rPr lang="cs-CZ" smtClean="0"/>
              <a:t>Třetí úroveň</a:t>
            </a:r>
            <a:endParaRPr lang="cs-CZ" smtClean="0"/>
          </a:p>
          <a:p>
            <a:pPr lvl="3"/>
            <a:r>
              <a:rPr lang="cs-CZ" smtClean="0"/>
              <a:t>Čtvrtá úroveň</a:t>
            </a:r>
            <a:endParaRPr lang="cs-CZ" smtClean="0"/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BA21-4B52-4517-AA3D-2C2BEA10F4E3}" type="datetimeFigureOut">
              <a:rPr lang="cs-CZ" smtClean="0"/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C9FE-BC87-4AF3-9599-E1FC3C07A9A4}" type="slidenum">
              <a:rPr lang="cs-CZ" smtClean="0"/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  <a:endParaRPr lang="cs-CZ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BA21-4B52-4517-AA3D-2C2BEA10F4E3}" type="datetimeFigureOut">
              <a:rPr lang="cs-CZ" smtClean="0"/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C9FE-BC87-4AF3-9599-E1FC3C07A9A4}" type="slidenum">
              <a:rPr lang="cs-CZ" smtClean="0"/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  <a:endParaRPr lang="cs-CZ" smtClean="0"/>
          </a:p>
          <a:p>
            <a:pPr lvl="1"/>
            <a:r>
              <a:rPr lang="cs-CZ" smtClean="0"/>
              <a:t>Druhá úroveň</a:t>
            </a:r>
            <a:endParaRPr lang="cs-CZ" smtClean="0"/>
          </a:p>
          <a:p>
            <a:pPr lvl="2"/>
            <a:r>
              <a:rPr lang="cs-CZ" smtClean="0"/>
              <a:t>Třetí úroveň</a:t>
            </a:r>
            <a:endParaRPr lang="cs-CZ" smtClean="0"/>
          </a:p>
          <a:p>
            <a:pPr lvl="3"/>
            <a:r>
              <a:rPr lang="cs-CZ" smtClean="0"/>
              <a:t>Čtvrtá úroveň</a:t>
            </a:r>
            <a:endParaRPr lang="cs-CZ" smtClean="0"/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  <a:endParaRPr lang="cs-CZ" smtClean="0"/>
          </a:p>
          <a:p>
            <a:pPr lvl="1"/>
            <a:r>
              <a:rPr lang="cs-CZ" smtClean="0"/>
              <a:t>Druhá úroveň</a:t>
            </a:r>
            <a:endParaRPr lang="cs-CZ" smtClean="0"/>
          </a:p>
          <a:p>
            <a:pPr lvl="2"/>
            <a:r>
              <a:rPr lang="cs-CZ" smtClean="0"/>
              <a:t>Třetí úroveň</a:t>
            </a:r>
            <a:endParaRPr lang="cs-CZ" smtClean="0"/>
          </a:p>
          <a:p>
            <a:pPr lvl="3"/>
            <a:r>
              <a:rPr lang="cs-CZ" smtClean="0"/>
              <a:t>Čtvrtá úroveň</a:t>
            </a:r>
            <a:endParaRPr lang="cs-CZ" smtClean="0"/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BA21-4B52-4517-AA3D-2C2BEA10F4E3}" type="datetimeFigureOut">
              <a:rPr lang="cs-CZ" smtClean="0"/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C9FE-BC87-4AF3-9599-E1FC3C07A9A4}" type="slidenum">
              <a:rPr lang="cs-CZ" smtClean="0"/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  <a:endParaRPr lang="cs-CZ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  <a:endParaRPr lang="cs-CZ" smtClean="0"/>
          </a:p>
          <a:p>
            <a:pPr lvl="1"/>
            <a:r>
              <a:rPr lang="cs-CZ" smtClean="0"/>
              <a:t>Druhá úroveň</a:t>
            </a:r>
            <a:endParaRPr lang="cs-CZ" smtClean="0"/>
          </a:p>
          <a:p>
            <a:pPr lvl="2"/>
            <a:r>
              <a:rPr lang="cs-CZ" smtClean="0"/>
              <a:t>Třetí úroveň</a:t>
            </a:r>
            <a:endParaRPr lang="cs-CZ" smtClean="0"/>
          </a:p>
          <a:p>
            <a:pPr lvl="3"/>
            <a:r>
              <a:rPr lang="cs-CZ" smtClean="0"/>
              <a:t>Čtvrtá úroveň</a:t>
            </a:r>
            <a:endParaRPr lang="cs-CZ" smtClean="0"/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  <a:endParaRPr lang="cs-CZ" smtClean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  <a:endParaRPr lang="cs-CZ" smtClean="0"/>
          </a:p>
          <a:p>
            <a:pPr lvl="1"/>
            <a:r>
              <a:rPr lang="cs-CZ" smtClean="0"/>
              <a:t>Druhá úroveň</a:t>
            </a:r>
            <a:endParaRPr lang="cs-CZ" smtClean="0"/>
          </a:p>
          <a:p>
            <a:pPr lvl="2"/>
            <a:r>
              <a:rPr lang="cs-CZ" smtClean="0"/>
              <a:t>Třetí úroveň</a:t>
            </a:r>
            <a:endParaRPr lang="cs-CZ" smtClean="0"/>
          </a:p>
          <a:p>
            <a:pPr lvl="3"/>
            <a:r>
              <a:rPr lang="cs-CZ" smtClean="0"/>
              <a:t>Čtvrtá úroveň</a:t>
            </a:r>
            <a:endParaRPr lang="cs-CZ" smtClean="0"/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BA21-4B52-4517-AA3D-2C2BEA10F4E3}" type="datetimeFigureOut">
              <a:rPr lang="cs-CZ" smtClean="0"/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C9FE-BC87-4AF3-9599-E1FC3C07A9A4}" type="slidenum">
              <a:rPr lang="cs-CZ" smtClean="0"/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BA21-4B52-4517-AA3D-2C2BEA10F4E3}" type="datetimeFigureOut">
              <a:rPr lang="cs-CZ" smtClean="0"/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C9FE-BC87-4AF3-9599-E1FC3C07A9A4}" type="slidenum">
              <a:rPr lang="cs-CZ" smtClean="0"/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BA21-4B52-4517-AA3D-2C2BEA10F4E3}" type="datetimeFigureOut">
              <a:rPr lang="cs-CZ" smtClean="0"/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C9FE-BC87-4AF3-9599-E1FC3C07A9A4}" type="slidenum">
              <a:rPr lang="cs-CZ" smtClean="0"/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  <a:endParaRPr lang="cs-CZ" smtClean="0"/>
          </a:p>
          <a:p>
            <a:pPr lvl="1"/>
            <a:r>
              <a:rPr lang="cs-CZ" smtClean="0"/>
              <a:t>Druhá úroveň</a:t>
            </a:r>
            <a:endParaRPr lang="cs-CZ" smtClean="0"/>
          </a:p>
          <a:p>
            <a:pPr lvl="2"/>
            <a:r>
              <a:rPr lang="cs-CZ" smtClean="0"/>
              <a:t>Třetí úroveň</a:t>
            </a:r>
            <a:endParaRPr lang="cs-CZ" smtClean="0"/>
          </a:p>
          <a:p>
            <a:pPr lvl="3"/>
            <a:r>
              <a:rPr lang="cs-CZ" smtClean="0"/>
              <a:t>Čtvrtá úroveň</a:t>
            </a:r>
            <a:endParaRPr lang="cs-CZ" smtClean="0"/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  <a:endParaRPr lang="cs-CZ" smtClean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BA21-4B52-4517-AA3D-2C2BEA10F4E3}" type="datetimeFigureOut">
              <a:rPr lang="cs-CZ" smtClean="0"/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C9FE-BC87-4AF3-9599-E1FC3C07A9A4}" type="slidenum">
              <a:rPr lang="cs-CZ" smtClean="0"/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  <a:endParaRPr lang="cs-CZ" smtClean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BA21-4B52-4517-AA3D-2C2BEA10F4E3}" type="datetimeFigureOut">
              <a:rPr lang="cs-CZ" smtClean="0"/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C9FE-BC87-4AF3-9599-E1FC3C07A9A4}" type="slidenum">
              <a:rPr lang="cs-CZ" smtClean="0"/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  <a:endParaRPr lang="cs-CZ" smtClean="0"/>
          </a:p>
          <a:p>
            <a:pPr lvl="1"/>
            <a:r>
              <a:rPr lang="cs-CZ" smtClean="0"/>
              <a:t>Druhá úroveň</a:t>
            </a:r>
            <a:endParaRPr lang="cs-CZ" smtClean="0"/>
          </a:p>
          <a:p>
            <a:pPr lvl="2"/>
            <a:r>
              <a:rPr lang="cs-CZ" smtClean="0"/>
              <a:t>Třetí úroveň</a:t>
            </a:r>
            <a:endParaRPr lang="cs-CZ" smtClean="0"/>
          </a:p>
          <a:p>
            <a:pPr lvl="3"/>
            <a:r>
              <a:rPr lang="cs-CZ" smtClean="0"/>
              <a:t>Čtvrtá úroveň</a:t>
            </a:r>
            <a:endParaRPr lang="cs-CZ" smtClean="0"/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2BA21-4B52-4517-AA3D-2C2BEA10F4E3}" type="datetimeFigureOut">
              <a:rPr lang="cs-CZ" smtClean="0"/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C9FE-BC87-4AF3-9599-E1FC3C07A9A4}" type="slidenum">
              <a:rPr lang="cs-CZ" smtClean="0"/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Montserrat" panose="00000500000000000000" pitchFamily="2" charset="-18"/>
              </a:rPr>
              <a:t>Bludný kruh potíží</a:t>
            </a:r>
            <a:endParaRPr lang="cs-CZ" dirty="0">
              <a:latin typeface="Montserrat" panose="00000500000000000000" pitchFamily="2" charset="-18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00315" y="482318"/>
            <a:ext cx="2262581" cy="7988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u="sng" dirty="0">
                <a:solidFill>
                  <a:srgbClr val="FF0000"/>
                </a:solidFill>
              </a:rPr>
              <a:t>Spouštěč</a:t>
            </a:r>
            <a:r>
              <a:rPr lang="cs-CZ" dirty="0"/>
              <a:t>:</a:t>
            </a:r>
            <a:endParaRPr lang="cs-CZ" dirty="0"/>
          </a:p>
          <a:p>
            <a:pPr algn="ctr"/>
            <a:r>
              <a:rPr lang="cs-CZ" sz="1400" dirty="0" smtClean="0"/>
              <a:t>Situace která nepohodu spustila </a:t>
            </a:r>
            <a:endParaRPr lang="cs-CZ" sz="1400" dirty="0"/>
          </a:p>
        </p:txBody>
      </p:sp>
      <p:cxnSp>
        <p:nvCxnSpPr>
          <p:cNvPr id="6" name="Gerade Verbindung mit Pfeil 102"/>
          <p:cNvCxnSpPr/>
          <p:nvPr/>
        </p:nvCxnSpPr>
        <p:spPr>
          <a:xfrm flipV="1">
            <a:off x="2678002" y="990149"/>
            <a:ext cx="1750249" cy="30501"/>
          </a:xfrm>
          <a:prstGeom prst="straightConnector1">
            <a:avLst/>
          </a:prstGeom>
          <a:ln w="76200">
            <a:solidFill>
              <a:srgbClr val="C0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Bublinový popisek ve tvaru obláčku 9"/>
          <p:cNvSpPr/>
          <p:nvPr/>
        </p:nvSpPr>
        <p:spPr>
          <a:xfrm>
            <a:off x="4159876" y="551937"/>
            <a:ext cx="3850783" cy="2009103"/>
          </a:xfrm>
          <a:prstGeom prst="cloudCallout">
            <a:avLst>
              <a:gd name="adj1" fmla="val -11803"/>
              <a:gd name="adj2" fmla="val 49679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Co mi běží hlavou, co jsem si představil, na co jsem si vzpomněl</a:t>
            </a:r>
            <a:endParaRPr lang="cs-CZ" sz="1400" dirty="0"/>
          </a:p>
        </p:txBody>
      </p:sp>
      <p:sp>
        <p:nvSpPr>
          <p:cNvPr id="13" name="Srdce 12"/>
          <p:cNvSpPr/>
          <p:nvPr/>
        </p:nvSpPr>
        <p:spPr>
          <a:xfrm>
            <a:off x="9492615" y="2560955"/>
            <a:ext cx="2575560" cy="1918970"/>
          </a:xfrm>
          <a:prstGeom prst="hear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pocity, které začnu cítit (smutek, vztek, strach...)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9492532" y="2025201"/>
            <a:ext cx="1635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Emoce</a:t>
            </a:r>
            <a:endParaRPr lang="cs-CZ" b="1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4913290" y="153038"/>
            <a:ext cx="1635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Myšlenky</a:t>
            </a:r>
            <a:endParaRPr lang="cs-CZ" b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6336406" y="4949643"/>
            <a:ext cx="1946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Tělesné projevy</a:t>
            </a:r>
            <a:endParaRPr lang="cs-CZ" b="1" dirty="0"/>
          </a:p>
        </p:txBody>
      </p:sp>
      <p:sp>
        <p:nvSpPr>
          <p:cNvPr id="20" name="Obdélník 19"/>
          <p:cNvSpPr/>
          <p:nvPr/>
        </p:nvSpPr>
        <p:spPr>
          <a:xfrm>
            <a:off x="6336406" y="5318975"/>
            <a:ext cx="2653048" cy="133940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vše co se v tu chvíli děje s tělem</a:t>
            </a:r>
            <a:endParaRPr lang="cs-CZ" dirty="0"/>
          </a:p>
        </p:txBody>
      </p:sp>
      <p:sp>
        <p:nvSpPr>
          <p:cNvPr id="23" name="Obdélník 22"/>
          <p:cNvSpPr/>
          <p:nvPr/>
        </p:nvSpPr>
        <p:spPr>
          <a:xfrm>
            <a:off x="682581" y="4829577"/>
            <a:ext cx="3037338" cy="178580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Co udělám, 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731949" y="4386989"/>
            <a:ext cx="1946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Chování</a:t>
            </a:r>
            <a:endParaRPr lang="cs-CZ" b="1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772636" y="1751527"/>
            <a:ext cx="1946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Důsledky</a:t>
            </a:r>
            <a:endParaRPr lang="cs-CZ" b="1" dirty="0"/>
          </a:p>
        </p:txBody>
      </p:sp>
      <p:sp>
        <p:nvSpPr>
          <p:cNvPr id="31" name="Zaoblený obdélník 30"/>
          <p:cNvSpPr/>
          <p:nvPr/>
        </p:nvSpPr>
        <p:spPr>
          <a:xfrm>
            <a:off x="300315" y="2120858"/>
            <a:ext cx="1445347" cy="1643251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+</a:t>
            </a:r>
            <a:endParaRPr lang="cs-CZ" dirty="0" smtClean="0"/>
          </a:p>
          <a:p>
            <a:pPr algn="ctr"/>
            <a:r>
              <a:rPr lang="cs-CZ" dirty="0"/>
              <a:t>pozitivní dopady chování</a:t>
            </a:r>
            <a:endParaRPr lang="cs-CZ" dirty="0"/>
          </a:p>
        </p:txBody>
      </p:sp>
      <p:sp>
        <p:nvSpPr>
          <p:cNvPr id="32" name="Zaoblený obdélník 31"/>
          <p:cNvSpPr/>
          <p:nvPr/>
        </p:nvSpPr>
        <p:spPr>
          <a:xfrm>
            <a:off x="1907097" y="2108139"/>
            <a:ext cx="1621714" cy="1655971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- negativní dopady chování</a:t>
            </a:r>
            <a:endParaRPr lang="cs-CZ" b="1" i="1" u="sng" dirty="0"/>
          </a:p>
        </p:txBody>
      </p:sp>
      <p:sp>
        <p:nvSpPr>
          <p:cNvPr id="34" name="Obdélník 33"/>
          <p:cNvSpPr/>
          <p:nvPr/>
        </p:nvSpPr>
        <p:spPr>
          <a:xfrm>
            <a:off x="8309455" y="185539"/>
            <a:ext cx="3436880" cy="1089469"/>
          </a:xfrm>
          <a:prstGeom prst="rect">
            <a:avLst/>
          </a:prstGeom>
          <a:ln w="38100"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atin typeface="Montserrat" panose="00000500000000000000" pitchFamily="2" charset="-18"/>
              </a:rPr>
              <a:t>Hluboko zakořeněný postoj</a:t>
            </a:r>
            <a:r>
              <a:rPr lang="cs-CZ" dirty="0" smtClean="0"/>
              <a:t>:</a:t>
            </a:r>
            <a:endParaRPr lang="cs-CZ" dirty="0" smtClean="0"/>
          </a:p>
          <a:p>
            <a:pPr algn="ctr"/>
            <a:endParaRPr lang="cs-CZ" i="1" u="sng" dirty="0"/>
          </a:p>
        </p:txBody>
      </p:sp>
      <p:cxnSp>
        <p:nvCxnSpPr>
          <p:cNvPr id="42" name="Přímá spojnice se šipkou 41"/>
          <p:cNvCxnSpPr/>
          <p:nvPr/>
        </p:nvCxnSpPr>
        <p:spPr>
          <a:xfrm flipH="1" flipV="1">
            <a:off x="8126569" y="1936193"/>
            <a:ext cx="1171977" cy="794128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9141870" y="4543123"/>
            <a:ext cx="966717" cy="74732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se šipkou 44"/>
          <p:cNvCxnSpPr/>
          <p:nvPr/>
        </p:nvCxnSpPr>
        <p:spPr>
          <a:xfrm flipH="1" flipV="1">
            <a:off x="3939898" y="5596196"/>
            <a:ext cx="2176529" cy="39248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se šipkou 46"/>
          <p:cNvCxnSpPr/>
          <p:nvPr/>
        </p:nvCxnSpPr>
        <p:spPr>
          <a:xfrm flipH="1" flipV="1">
            <a:off x="1919975" y="3817550"/>
            <a:ext cx="45652" cy="811018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/>
          <p:nvPr/>
        </p:nvCxnSpPr>
        <p:spPr>
          <a:xfrm flipH="1">
            <a:off x="3644721" y="2394533"/>
            <a:ext cx="1213883" cy="710373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se šipkou 50"/>
          <p:cNvCxnSpPr/>
          <p:nvPr/>
        </p:nvCxnSpPr>
        <p:spPr>
          <a:xfrm flipH="1" flipV="1">
            <a:off x="6379590" y="2677434"/>
            <a:ext cx="471971" cy="227221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se šipkou 53"/>
          <p:cNvCxnSpPr/>
          <p:nvPr/>
        </p:nvCxnSpPr>
        <p:spPr>
          <a:xfrm flipH="1">
            <a:off x="3797935" y="2596515"/>
            <a:ext cx="1459865" cy="2145665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Přímá spojnice se šipkou 53"/>
          <p:cNvCxnSpPr/>
          <p:nvPr/>
        </p:nvCxnSpPr>
        <p:spPr>
          <a:xfrm flipH="1">
            <a:off x="4079859" y="3358189"/>
            <a:ext cx="5241045" cy="1849989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10" grpId="0" bldLvl="0" animBg="1"/>
      <p:bldP spid="13" grpId="0" bldLvl="0" animBg="1"/>
      <p:bldP spid="14" grpId="0"/>
      <p:bldP spid="15" grpId="0"/>
      <p:bldP spid="16" grpId="0"/>
      <p:bldP spid="20" grpId="0" bldLvl="0" animBg="1"/>
      <p:bldP spid="23" grpId="0" bldLvl="0" animBg="1"/>
      <p:bldP spid="25" grpId="0"/>
      <p:bldP spid="27" grpId="0"/>
      <p:bldP spid="31" grpId="0" bldLvl="0" animBg="1"/>
      <p:bldP spid="32" grpId="0" bldLvl="0" animBg="1"/>
      <p:bldP spid="34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00315" y="482318"/>
            <a:ext cx="2262581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u="sng" dirty="0">
                <a:solidFill>
                  <a:srgbClr val="FF0000"/>
                </a:solidFill>
              </a:rPr>
              <a:t>Spouštěč</a:t>
            </a:r>
            <a:r>
              <a:rPr lang="cs-CZ" dirty="0"/>
              <a:t>:</a:t>
            </a:r>
            <a:endParaRPr lang="cs-CZ" dirty="0"/>
          </a:p>
          <a:p>
            <a:pPr algn="ctr"/>
            <a:r>
              <a:rPr lang="cs-CZ" sz="1400" dirty="0" smtClean="0"/>
              <a:t>Stojím s nákupem ve frontě u pokladny v obchodě. Brzo budu na řadě.</a:t>
            </a:r>
            <a:endParaRPr lang="cs-CZ" sz="1400" dirty="0"/>
          </a:p>
        </p:txBody>
      </p:sp>
      <p:cxnSp>
        <p:nvCxnSpPr>
          <p:cNvPr id="6" name="Gerade Verbindung mit Pfeil 102"/>
          <p:cNvCxnSpPr/>
          <p:nvPr/>
        </p:nvCxnSpPr>
        <p:spPr>
          <a:xfrm flipV="1">
            <a:off x="2678002" y="990149"/>
            <a:ext cx="1750249" cy="30501"/>
          </a:xfrm>
          <a:prstGeom prst="straightConnector1">
            <a:avLst/>
          </a:prstGeom>
          <a:ln w="76200">
            <a:solidFill>
              <a:srgbClr val="C0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Bublinový popisek ve tvaru obláčku 9"/>
          <p:cNvSpPr/>
          <p:nvPr/>
        </p:nvSpPr>
        <p:spPr>
          <a:xfrm>
            <a:off x="4159876" y="551937"/>
            <a:ext cx="3850783" cy="2009103"/>
          </a:xfrm>
          <a:prstGeom prst="cloudCallout">
            <a:avLst>
              <a:gd name="adj1" fmla="val -11803"/>
              <a:gd name="adj2" fmla="val 49679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Ta prodavačka je rychlá-Co když budu zdržovat? </a:t>
            </a:r>
            <a:endParaRPr lang="cs-CZ" dirty="0" smtClean="0"/>
          </a:p>
          <a:p>
            <a:pPr algn="ctr"/>
            <a:endParaRPr lang="cs-CZ" sz="1400" dirty="0"/>
          </a:p>
          <a:p>
            <a:pPr algn="ctr"/>
            <a:r>
              <a:rPr lang="cs-CZ" sz="1400" dirty="0" smtClean="0"/>
              <a:t>To by se pak na mě ostatní tvářili….někdo si bude stěžovat…</a:t>
            </a:r>
            <a:endParaRPr lang="cs-CZ" sz="1400" dirty="0"/>
          </a:p>
        </p:txBody>
      </p:sp>
      <p:sp>
        <p:nvSpPr>
          <p:cNvPr id="13" name="Srdce 12"/>
          <p:cNvSpPr/>
          <p:nvPr/>
        </p:nvSpPr>
        <p:spPr>
          <a:xfrm>
            <a:off x="9492532" y="2561040"/>
            <a:ext cx="2253803" cy="1918952"/>
          </a:xfrm>
          <a:prstGeom prst="hear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úzkost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9492532" y="2025201"/>
            <a:ext cx="1635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Emoce</a:t>
            </a:r>
            <a:endParaRPr lang="cs-CZ" b="1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4913290" y="153038"/>
            <a:ext cx="1635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Myšlenky</a:t>
            </a:r>
            <a:endParaRPr lang="cs-CZ" b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6336406" y="4949643"/>
            <a:ext cx="1946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Tělesné projevy</a:t>
            </a:r>
            <a:endParaRPr lang="cs-CZ" b="1" dirty="0"/>
          </a:p>
        </p:txBody>
      </p:sp>
      <p:sp>
        <p:nvSpPr>
          <p:cNvPr id="20" name="Obdélník 19"/>
          <p:cNvSpPr/>
          <p:nvPr/>
        </p:nvSpPr>
        <p:spPr>
          <a:xfrm>
            <a:off x="6336406" y="5318975"/>
            <a:ext cx="2653048" cy="133940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Napětí ve svalech, zrychlený tep, pocení</a:t>
            </a:r>
            <a:endParaRPr lang="cs-CZ" dirty="0"/>
          </a:p>
        </p:txBody>
      </p:sp>
      <p:sp>
        <p:nvSpPr>
          <p:cNvPr id="23" name="Obdélník 22"/>
          <p:cNvSpPr/>
          <p:nvPr/>
        </p:nvSpPr>
        <p:spPr>
          <a:xfrm>
            <a:off x="682581" y="4829577"/>
            <a:ext cx="3037338" cy="178580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Vytahuju tašku, připravuju si peněženku do ruky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731949" y="4386989"/>
            <a:ext cx="1946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Chování</a:t>
            </a:r>
            <a:endParaRPr lang="cs-CZ" b="1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772636" y="1751527"/>
            <a:ext cx="1946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Důsledky</a:t>
            </a:r>
            <a:endParaRPr lang="cs-CZ" b="1" dirty="0"/>
          </a:p>
        </p:txBody>
      </p:sp>
      <p:sp>
        <p:nvSpPr>
          <p:cNvPr id="31" name="Zaoblený obdélník 30"/>
          <p:cNvSpPr/>
          <p:nvPr/>
        </p:nvSpPr>
        <p:spPr>
          <a:xfrm>
            <a:off x="300315" y="2120858"/>
            <a:ext cx="1445347" cy="1643251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+ úleva</a:t>
            </a:r>
            <a:endParaRPr lang="cs-CZ" dirty="0" smtClean="0"/>
          </a:p>
          <a:p>
            <a:pPr algn="ctr"/>
            <a:r>
              <a:rPr lang="cs-CZ" dirty="0" smtClean="0"/>
              <a:t>+ předešel jsem konfliktní situaci</a:t>
            </a:r>
            <a:endParaRPr lang="cs-CZ" dirty="0"/>
          </a:p>
        </p:txBody>
      </p:sp>
      <p:sp>
        <p:nvSpPr>
          <p:cNvPr id="32" name="Zaoblený obdélník 31"/>
          <p:cNvSpPr/>
          <p:nvPr/>
        </p:nvSpPr>
        <p:spPr>
          <a:xfrm>
            <a:off x="1907097" y="2108139"/>
            <a:ext cx="1621714" cy="1655971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- posílil jsem si představu o tom, že </a:t>
            </a:r>
            <a:r>
              <a:rPr lang="cs-CZ" b="1" i="1" u="sng" dirty="0" smtClean="0"/>
              <a:t>jsou lidi zlí</a:t>
            </a:r>
            <a:endParaRPr lang="cs-CZ" b="1" i="1" u="sng" dirty="0"/>
          </a:p>
        </p:txBody>
      </p:sp>
      <p:sp>
        <p:nvSpPr>
          <p:cNvPr id="34" name="Obdélník 33"/>
          <p:cNvSpPr/>
          <p:nvPr/>
        </p:nvSpPr>
        <p:spPr>
          <a:xfrm>
            <a:off x="8309455" y="185539"/>
            <a:ext cx="3436880" cy="1089469"/>
          </a:xfrm>
          <a:prstGeom prst="rect">
            <a:avLst/>
          </a:prstGeom>
          <a:ln w="38100"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atin typeface="Montserrat" panose="00000500000000000000" pitchFamily="2" charset="-18"/>
              </a:rPr>
              <a:t>Hluboko zakořeněný postoj</a:t>
            </a:r>
            <a:r>
              <a:rPr lang="cs-CZ" dirty="0" smtClean="0"/>
              <a:t>:</a:t>
            </a:r>
            <a:endParaRPr lang="cs-CZ" dirty="0" smtClean="0"/>
          </a:p>
          <a:p>
            <a:pPr algn="ctr"/>
            <a:r>
              <a:rPr lang="cs-CZ" i="1" u="sng" dirty="0" smtClean="0"/>
              <a:t>„Lidé jsou zlí“</a:t>
            </a:r>
            <a:endParaRPr lang="cs-CZ" i="1" u="sng" dirty="0"/>
          </a:p>
        </p:txBody>
      </p:sp>
      <p:cxnSp>
        <p:nvCxnSpPr>
          <p:cNvPr id="42" name="Přímá spojnice se šipkou 41"/>
          <p:cNvCxnSpPr/>
          <p:nvPr/>
        </p:nvCxnSpPr>
        <p:spPr>
          <a:xfrm flipH="1" flipV="1">
            <a:off x="8126569" y="1936193"/>
            <a:ext cx="1171977" cy="794128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9141870" y="4543123"/>
            <a:ext cx="966717" cy="74732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se šipkou 44"/>
          <p:cNvCxnSpPr/>
          <p:nvPr/>
        </p:nvCxnSpPr>
        <p:spPr>
          <a:xfrm flipH="1" flipV="1">
            <a:off x="3939898" y="5596196"/>
            <a:ext cx="2176529" cy="39248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se šipkou 46"/>
          <p:cNvCxnSpPr/>
          <p:nvPr/>
        </p:nvCxnSpPr>
        <p:spPr>
          <a:xfrm flipH="1" flipV="1">
            <a:off x="1919975" y="3817550"/>
            <a:ext cx="45652" cy="811018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/>
          <p:nvPr/>
        </p:nvCxnSpPr>
        <p:spPr>
          <a:xfrm flipH="1">
            <a:off x="3644721" y="2394533"/>
            <a:ext cx="1213883" cy="710373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se šipkou 50"/>
          <p:cNvCxnSpPr/>
          <p:nvPr/>
        </p:nvCxnSpPr>
        <p:spPr>
          <a:xfrm flipH="1" flipV="1">
            <a:off x="6379590" y="2677434"/>
            <a:ext cx="471971" cy="227221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se šipkou 53"/>
          <p:cNvCxnSpPr/>
          <p:nvPr/>
        </p:nvCxnSpPr>
        <p:spPr>
          <a:xfrm flipH="1">
            <a:off x="3952859" y="3231189"/>
            <a:ext cx="5241045" cy="1849989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13" grpId="0" animBg="1"/>
      <p:bldP spid="14" grpId="0"/>
      <p:bldP spid="15" grpId="0"/>
      <p:bldP spid="16" grpId="0"/>
      <p:bldP spid="20" grpId="0" animBg="1"/>
      <p:bldP spid="23" grpId="0" animBg="1"/>
      <p:bldP spid="25" grpId="0"/>
      <p:bldP spid="27" grpId="0"/>
      <p:bldP spid="31" grpId="0" animBg="1"/>
      <p:bldP spid="32" grpId="0" animBg="1"/>
      <p:bldP spid="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00315" y="482318"/>
            <a:ext cx="2262581" cy="5835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u="sng" dirty="0">
                <a:solidFill>
                  <a:srgbClr val="FF0000"/>
                </a:solidFill>
              </a:rPr>
              <a:t>Spouštěč</a:t>
            </a:r>
            <a:r>
              <a:rPr lang="cs-CZ" dirty="0"/>
              <a:t>:</a:t>
            </a:r>
            <a:endParaRPr lang="cs-CZ" dirty="0"/>
          </a:p>
          <a:p>
            <a:pPr algn="ctr"/>
            <a:endParaRPr lang="cs-CZ" sz="1400" dirty="0"/>
          </a:p>
        </p:txBody>
      </p:sp>
      <p:cxnSp>
        <p:nvCxnSpPr>
          <p:cNvPr id="6" name="Gerade Verbindung mit Pfeil 102"/>
          <p:cNvCxnSpPr/>
          <p:nvPr/>
        </p:nvCxnSpPr>
        <p:spPr>
          <a:xfrm flipV="1">
            <a:off x="2678002" y="990149"/>
            <a:ext cx="1750249" cy="30501"/>
          </a:xfrm>
          <a:prstGeom prst="straightConnector1">
            <a:avLst/>
          </a:prstGeom>
          <a:ln w="76200">
            <a:solidFill>
              <a:srgbClr val="C0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Bublinový popisek ve tvaru obláčku 9"/>
          <p:cNvSpPr/>
          <p:nvPr/>
        </p:nvSpPr>
        <p:spPr>
          <a:xfrm>
            <a:off x="4159876" y="551937"/>
            <a:ext cx="3850783" cy="2009103"/>
          </a:xfrm>
          <a:prstGeom prst="cloudCallout">
            <a:avLst>
              <a:gd name="adj1" fmla="val -11803"/>
              <a:gd name="adj2" fmla="val 49679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400" dirty="0"/>
          </a:p>
        </p:txBody>
      </p:sp>
      <p:sp>
        <p:nvSpPr>
          <p:cNvPr id="13" name="Srdce 12"/>
          <p:cNvSpPr/>
          <p:nvPr/>
        </p:nvSpPr>
        <p:spPr>
          <a:xfrm>
            <a:off x="9492532" y="2561040"/>
            <a:ext cx="2253803" cy="1918952"/>
          </a:xfrm>
          <a:prstGeom prst="hear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9492532" y="2025201"/>
            <a:ext cx="1635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Emoce</a:t>
            </a:r>
            <a:endParaRPr lang="cs-CZ" b="1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4913290" y="153038"/>
            <a:ext cx="1635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Myšlenky</a:t>
            </a:r>
            <a:endParaRPr lang="cs-CZ" b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6336406" y="4949643"/>
            <a:ext cx="1946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Tělesné projevy</a:t>
            </a:r>
            <a:endParaRPr lang="cs-CZ" b="1" dirty="0"/>
          </a:p>
        </p:txBody>
      </p:sp>
      <p:sp>
        <p:nvSpPr>
          <p:cNvPr id="20" name="Obdélník 19"/>
          <p:cNvSpPr/>
          <p:nvPr/>
        </p:nvSpPr>
        <p:spPr>
          <a:xfrm>
            <a:off x="6336406" y="5318975"/>
            <a:ext cx="2653048" cy="133940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3" name="Obdélník 22"/>
          <p:cNvSpPr/>
          <p:nvPr/>
        </p:nvSpPr>
        <p:spPr>
          <a:xfrm>
            <a:off x="682581" y="4829577"/>
            <a:ext cx="3037338" cy="178580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731949" y="4386989"/>
            <a:ext cx="1946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Chování</a:t>
            </a:r>
            <a:endParaRPr lang="cs-CZ" b="1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772636" y="1751527"/>
            <a:ext cx="1946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Důsledky</a:t>
            </a:r>
            <a:endParaRPr lang="cs-CZ" b="1" dirty="0"/>
          </a:p>
        </p:txBody>
      </p:sp>
      <p:sp>
        <p:nvSpPr>
          <p:cNvPr id="31" name="Zaoblený obdélník 30"/>
          <p:cNvSpPr/>
          <p:nvPr/>
        </p:nvSpPr>
        <p:spPr>
          <a:xfrm>
            <a:off x="300315" y="2120858"/>
            <a:ext cx="1445347" cy="1643251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+</a:t>
            </a:r>
            <a:endParaRPr lang="cs-CZ" dirty="0"/>
          </a:p>
        </p:txBody>
      </p:sp>
      <p:sp>
        <p:nvSpPr>
          <p:cNvPr id="32" name="Zaoblený obdélník 31"/>
          <p:cNvSpPr/>
          <p:nvPr/>
        </p:nvSpPr>
        <p:spPr>
          <a:xfrm>
            <a:off x="1907097" y="2108139"/>
            <a:ext cx="1621714" cy="1655971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-</a:t>
            </a:r>
            <a:endParaRPr lang="cs-CZ" b="1" i="1" u="sng" dirty="0"/>
          </a:p>
        </p:txBody>
      </p:sp>
      <p:sp>
        <p:nvSpPr>
          <p:cNvPr id="34" name="Obdélník 33"/>
          <p:cNvSpPr/>
          <p:nvPr/>
        </p:nvSpPr>
        <p:spPr>
          <a:xfrm>
            <a:off x="8309455" y="185539"/>
            <a:ext cx="3436880" cy="1089469"/>
          </a:xfrm>
          <a:prstGeom prst="rect">
            <a:avLst/>
          </a:prstGeom>
          <a:ln w="38100"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atin typeface="Montserrat" panose="00000500000000000000" pitchFamily="2" charset="-18"/>
              </a:rPr>
              <a:t>Hluboko zakořeněný postoj</a:t>
            </a:r>
            <a:r>
              <a:rPr lang="cs-CZ" dirty="0" smtClean="0"/>
              <a:t>:</a:t>
            </a:r>
            <a:endParaRPr lang="cs-CZ" dirty="0" smtClean="0"/>
          </a:p>
          <a:p>
            <a:pPr algn="ctr"/>
            <a:endParaRPr lang="cs-CZ" i="1" u="sng" dirty="0"/>
          </a:p>
        </p:txBody>
      </p:sp>
      <p:cxnSp>
        <p:nvCxnSpPr>
          <p:cNvPr id="42" name="Přímá spojnice se šipkou 41"/>
          <p:cNvCxnSpPr/>
          <p:nvPr/>
        </p:nvCxnSpPr>
        <p:spPr>
          <a:xfrm flipH="1" flipV="1">
            <a:off x="8126569" y="1936193"/>
            <a:ext cx="1171977" cy="794128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9141870" y="4543123"/>
            <a:ext cx="966717" cy="74732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se šipkou 44"/>
          <p:cNvCxnSpPr/>
          <p:nvPr/>
        </p:nvCxnSpPr>
        <p:spPr>
          <a:xfrm flipH="1" flipV="1">
            <a:off x="3939898" y="5596196"/>
            <a:ext cx="2176529" cy="39248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se šipkou 46"/>
          <p:cNvCxnSpPr/>
          <p:nvPr/>
        </p:nvCxnSpPr>
        <p:spPr>
          <a:xfrm flipH="1" flipV="1">
            <a:off x="1919975" y="3817550"/>
            <a:ext cx="45652" cy="811018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/>
          <p:nvPr/>
        </p:nvCxnSpPr>
        <p:spPr>
          <a:xfrm flipH="1">
            <a:off x="3644721" y="2394533"/>
            <a:ext cx="1213883" cy="710373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se šipkou 50"/>
          <p:cNvCxnSpPr/>
          <p:nvPr/>
        </p:nvCxnSpPr>
        <p:spPr>
          <a:xfrm flipH="1" flipV="1">
            <a:off x="6379590" y="2677434"/>
            <a:ext cx="471971" cy="227221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se šipkou 53"/>
          <p:cNvCxnSpPr/>
          <p:nvPr/>
        </p:nvCxnSpPr>
        <p:spPr>
          <a:xfrm flipH="1">
            <a:off x="3952859" y="3231189"/>
            <a:ext cx="5241045" cy="1849989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10" grpId="0" bldLvl="0" animBg="1"/>
      <p:bldP spid="13" grpId="0" bldLvl="0" animBg="1"/>
      <p:bldP spid="14" grpId="0"/>
      <p:bldP spid="15" grpId="0"/>
      <p:bldP spid="16" grpId="0"/>
      <p:bldP spid="20" grpId="0" bldLvl="0" animBg="1"/>
      <p:bldP spid="23" grpId="0" bldLvl="0" animBg="1"/>
      <p:bldP spid="25" grpId="0"/>
      <p:bldP spid="27" grpId="0"/>
      <p:bldP spid="31" grpId="0" bldLvl="0" animBg="1"/>
      <p:bldP spid="32" grpId="0" bldLvl="0" animBg="1"/>
      <p:bldP spid="34" grpId="0" bldLvl="0" animBg="1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871</Words>
  <Application>WPS Presentation</Application>
  <PresentationFormat>Širokoúhlá obrazovka</PresentationFormat>
  <Paragraphs>82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4" baseType="lpstr">
      <vt:lpstr>Arial</vt:lpstr>
      <vt:lpstr>SimSun</vt:lpstr>
      <vt:lpstr>Wingdings</vt:lpstr>
      <vt:lpstr>Montserrat</vt:lpstr>
      <vt:lpstr>Segoe Print</vt:lpstr>
      <vt:lpstr>Calibri</vt:lpstr>
      <vt:lpstr>Microsoft YaHei</vt:lpstr>
      <vt:lpstr>Arial Unicode MS</vt:lpstr>
      <vt:lpstr>Calibri Light</vt:lpstr>
      <vt:lpstr>Motiv Office</vt:lpstr>
      <vt:lpstr>Bludný kruh potíží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Bludný kruh potíží</dc:title>
  <dc:creator>novacek</dc:creator>
  <cp:lastModifiedBy>lali</cp:lastModifiedBy>
  <cp:revision>13</cp:revision>
  <dcterms:created xsi:type="dcterms:W3CDTF">2020-10-13T09:45:00Z</dcterms:created>
  <dcterms:modified xsi:type="dcterms:W3CDTF">2020-12-21T12:06:04Z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1033-11.2.0.9906</vt:lpwstr>
  </property>
</Properties>
</file>